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98" r:id="rId5"/>
    <p:sldId id="297" r:id="rId6"/>
    <p:sldId id="260" r:id="rId7"/>
    <p:sldId id="261" r:id="rId8"/>
    <p:sldId id="262" r:id="rId9"/>
    <p:sldId id="300" r:id="rId10"/>
    <p:sldId id="296" r:id="rId11"/>
  </p:sldIdLst>
  <p:sldSz cx="10287000" cy="6858000" type="35mm"/>
  <p:notesSz cx="7315200" cy="9601200"/>
  <p:custShowLst>
    <p:custShow name="Custom Show 1" id="0">
      <p:sldLst>
        <p:sld r:id="rId10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076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95" d="100"/>
          <a:sy n="95" d="100"/>
        </p:scale>
        <p:origin x="234" y="510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CB395CC-EA95-45E9-AF60-C518536D3BE8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8150CDD-D0EA-4A6C-9E64-F9C0B7ED7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C622142-51E8-40C0-BB7B-ED9670C908BF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7263" y="720725"/>
            <a:ext cx="540067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8BFFC81-F588-4C57-AB9F-D8353E82A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7263" y="720725"/>
            <a:ext cx="5400675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FFC81-F588-4C57-AB9F-D8353E82A9E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FFC81-F588-4C57-AB9F-D8353E82A9E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6086456" y="3810001"/>
            <a:ext cx="4200546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6086479" y="3897010"/>
            <a:ext cx="4200527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6086479" y="4115167"/>
            <a:ext cx="4200527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6086475" y="4164403"/>
            <a:ext cx="2211705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6086475" y="4199572"/>
            <a:ext cx="2211705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6086475" y="3962400"/>
            <a:ext cx="3446145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8298570" y="4060983"/>
            <a:ext cx="1800225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2" y="3649662"/>
            <a:ext cx="10287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" y="3675528"/>
            <a:ext cx="10287002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215811" y="3643090"/>
            <a:ext cx="3071195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0287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14350" y="2401890"/>
            <a:ext cx="9515475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14350" y="3899939"/>
            <a:ext cx="5572125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543800" y="4206240"/>
            <a:ext cx="1080135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6086475" y="4205288"/>
            <a:ext cx="145732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9360099" y="1136"/>
            <a:ext cx="841176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9525" y="1143000"/>
            <a:ext cx="2143125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1143000"/>
            <a:ext cx="702945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3" y="1981202"/>
            <a:ext cx="874395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3" y="3367089"/>
            <a:ext cx="874395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249425"/>
            <a:ext cx="4543425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2249425"/>
            <a:ext cx="4543425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143000"/>
            <a:ext cx="942975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625" y="2244970"/>
            <a:ext cx="454685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11382" y="2244970"/>
            <a:ext cx="4546997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28625" y="2708519"/>
            <a:ext cx="454685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8097" y="2708519"/>
            <a:ext cx="4546997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143000"/>
            <a:ext cx="92583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406640" y="612648"/>
            <a:ext cx="1076922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15025" y="612648"/>
            <a:ext cx="149161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196578" y="2272"/>
            <a:ext cx="85725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2683" y="1101970"/>
            <a:ext cx="380619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22683" y="2010727"/>
            <a:ext cx="380619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71450" y="776287"/>
            <a:ext cx="574014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489" y="1109162"/>
            <a:ext cx="66015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130" y="1143000"/>
            <a:ext cx="51435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9498" y="3274310"/>
            <a:ext cx="291465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" y="366821"/>
            <a:ext cx="10287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0287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4" y="308278"/>
            <a:ext cx="10287002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6086456" y="360247"/>
            <a:ext cx="4200546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6086479" y="440114"/>
            <a:ext cx="4200527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6083256" y="497504"/>
            <a:ext cx="3446145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8295353" y="588943"/>
            <a:ext cx="1800225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10220588" y="-2001"/>
            <a:ext cx="64830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0175042" y="-2001"/>
            <a:ext cx="30861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0153607" y="-2001"/>
            <a:ext cx="10287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10097351" y="-2001"/>
            <a:ext cx="30861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10030137" y="380"/>
            <a:ext cx="6172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9982659" y="380"/>
            <a:ext cx="10287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14350" y="1143000"/>
            <a:ext cx="92583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14350" y="2249424"/>
            <a:ext cx="92583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09853" y="612648"/>
            <a:ext cx="107692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915025" y="612648"/>
            <a:ext cx="1491615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196578" y="2272"/>
            <a:ext cx="85725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914400"/>
            <a:ext cx="9258300" cy="503238"/>
          </a:xfrm>
        </p:spPr>
        <p:txBody>
          <a:bodyPr>
            <a:normAutofit fontScale="90000"/>
          </a:bodyPr>
          <a:lstStyle/>
          <a:p>
            <a:r>
              <a:rPr lang="en-US" sz="2700" dirty="0" err="1" smtClean="0">
                <a:solidFill>
                  <a:srgbClr val="FF0000"/>
                </a:solidFill>
                <a:latin typeface="Arial Narrow" pitchFamily="34" charset="0"/>
              </a:rPr>
              <a:t>Shri</a:t>
            </a:r>
            <a:r>
              <a:rPr lang="en-US" sz="2700" dirty="0" smtClean="0">
                <a:solidFill>
                  <a:srgbClr val="FF0000"/>
                </a:solidFill>
                <a:latin typeface="Arial Narrow" pitchFamily="34" charset="0"/>
              </a:rPr>
              <a:t>. </a:t>
            </a:r>
            <a:r>
              <a:rPr lang="en-US" sz="2700" dirty="0" err="1" smtClean="0">
                <a:solidFill>
                  <a:srgbClr val="FF0000"/>
                </a:solidFill>
                <a:latin typeface="Arial Narrow" pitchFamily="34" charset="0"/>
              </a:rPr>
              <a:t>Shivaji</a:t>
            </a:r>
            <a:r>
              <a:rPr lang="en-US" sz="2700" dirty="0" smtClean="0">
                <a:solidFill>
                  <a:srgbClr val="FF0000"/>
                </a:solidFill>
                <a:latin typeface="Arial Narrow" pitchFamily="34" charset="0"/>
              </a:rPr>
              <a:t>  Education Society Amravati’s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2060"/>
                </a:solidFill>
                <a:latin typeface="Bernard MT Condensed" pitchFamily="18" charset="0"/>
              </a:rPr>
              <a:t>SHRI.SHIVAJI SCIENCE &amp;  ARTS COLLEGE, CHIKHLI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1905002"/>
            <a:ext cx="9258300" cy="4161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i="1" dirty="0" smtClean="0">
                <a:solidFill>
                  <a:srgbClr val="002060"/>
                </a:solidFill>
                <a:latin typeface="Bahnschrift SemiLight SemiConde" pitchFamily="34" charset="0"/>
              </a:rPr>
              <a:t>Affiliated  to  </a:t>
            </a:r>
            <a:r>
              <a:rPr lang="en-US" sz="2000" i="1" dirty="0" err="1" smtClean="0">
                <a:solidFill>
                  <a:srgbClr val="002060"/>
                </a:solidFill>
                <a:latin typeface="Bahnschrift SemiLight SemiConde" pitchFamily="34" charset="0"/>
              </a:rPr>
              <a:t>Sant</a:t>
            </a:r>
            <a:r>
              <a:rPr lang="en-US" sz="2000" i="1" dirty="0" smtClean="0">
                <a:solidFill>
                  <a:srgbClr val="002060"/>
                </a:solidFill>
                <a:latin typeface="Bahnschrift SemiLight SemiConde" pitchFamily="34" charset="0"/>
              </a:rPr>
              <a:t>  </a:t>
            </a:r>
            <a:r>
              <a:rPr lang="en-US" sz="2000" i="1" dirty="0" err="1" smtClean="0">
                <a:solidFill>
                  <a:srgbClr val="002060"/>
                </a:solidFill>
                <a:latin typeface="Bahnschrift SemiLight SemiConde" pitchFamily="34" charset="0"/>
              </a:rPr>
              <a:t>Gadge</a:t>
            </a:r>
            <a:r>
              <a:rPr lang="en-US" sz="2000" i="1" dirty="0" smtClean="0">
                <a:solidFill>
                  <a:srgbClr val="002060"/>
                </a:solidFill>
                <a:latin typeface="Bahnschrift SemiLight SemiConde" pitchFamily="34" charset="0"/>
              </a:rPr>
              <a:t> Baba  Amravati University, Amravati.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4900" y="2362200"/>
            <a:ext cx="83439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/>
              <a:t>B.Sc.Sem</a:t>
            </a:r>
            <a:r>
              <a:rPr lang="en-US" sz="4000" b="1" dirty="0" smtClean="0"/>
              <a:t> - II</a:t>
            </a:r>
            <a:endParaRPr lang="en-US" b="1" dirty="0" smtClean="0"/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Baskerville Old Face" pitchFamily="18" charset="0"/>
              </a:rPr>
              <a:t>CHEMISTRY</a:t>
            </a:r>
          </a:p>
          <a:p>
            <a:pPr algn="ctr"/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66900" y="3886200"/>
            <a:ext cx="7010400" cy="5847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Elephant" pitchFamily="18" charset="0"/>
              </a:rPr>
              <a:t>Topic-Unit-III Alkyl Halides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7300" y="4853354"/>
            <a:ext cx="78867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AUTHOR</a:t>
            </a:r>
          </a:p>
          <a:p>
            <a:pPr algn="ctr"/>
            <a:endParaRPr lang="en-US" b="1" dirty="0" smtClean="0"/>
          </a:p>
          <a:p>
            <a:pPr algn="ctr"/>
            <a:r>
              <a:rPr lang="en-US" sz="2400" b="1" dirty="0" smtClean="0"/>
              <a:t>MR. SANDIP  V. DAUTPURE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M. Sc. M.Ed. NET , SET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Assistant Professor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User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" y="5644063"/>
            <a:ext cx="2057399" cy="1213937"/>
          </a:xfrm>
          <a:prstGeom prst="rect">
            <a:avLst/>
          </a:prstGeom>
          <a:noFill/>
        </p:spPr>
      </p:pic>
      <p:pic>
        <p:nvPicPr>
          <p:cNvPr id="9" name="Picture 3" descr="C:\Users\User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8229600" y="5644661"/>
            <a:ext cx="2057400" cy="121333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143000"/>
            <a:ext cx="9258300" cy="4870939"/>
          </a:xfrm>
        </p:spPr>
        <p:txBody>
          <a:bodyPr/>
          <a:lstStyle/>
          <a:p>
            <a:pPr algn="ctr"/>
            <a:r>
              <a:rPr lang="en-US" dirty="0" smtClean="0">
                <a:latin typeface="Bodoni MT Black" pitchFamily="18" charset="0"/>
              </a:rPr>
              <a:t>Thanks !!!</a:t>
            </a:r>
            <a:endParaRPr lang="en-US" dirty="0">
              <a:latin typeface="Bodoni MT Black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143000"/>
            <a:ext cx="8686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CONTENT/SYLLABUS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2057400"/>
            <a:ext cx="9258300" cy="432511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Vinyl Chloride( </a:t>
            </a:r>
            <a:r>
              <a:rPr lang="en-US" dirty="0" err="1" smtClean="0">
                <a:solidFill>
                  <a:srgbClr val="FF0000"/>
                </a:solidFill>
              </a:rPr>
              <a:t>Chloroethylene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Synthesis of Vinyl Chloride from acetylene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Reactions of Vinyl Chloride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Allyl</a:t>
            </a:r>
            <a:r>
              <a:rPr lang="en-US" dirty="0" smtClean="0">
                <a:solidFill>
                  <a:srgbClr val="FF0000"/>
                </a:solidFill>
              </a:rPr>
              <a:t> Chloride(3-Chloropropene)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Synthesis of </a:t>
            </a:r>
            <a:r>
              <a:rPr lang="en-US" dirty="0" err="1" smtClean="0">
                <a:solidFill>
                  <a:srgbClr val="002060"/>
                </a:solidFill>
              </a:rPr>
              <a:t>Allyl</a:t>
            </a:r>
            <a:r>
              <a:rPr lang="en-US" dirty="0" smtClean="0">
                <a:solidFill>
                  <a:srgbClr val="002060"/>
                </a:solidFill>
              </a:rPr>
              <a:t> Chloride from </a:t>
            </a:r>
            <a:r>
              <a:rPr lang="en-US" dirty="0" err="1" smtClean="0">
                <a:solidFill>
                  <a:srgbClr val="002060"/>
                </a:solidFill>
              </a:rPr>
              <a:t>propene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Reactions of </a:t>
            </a:r>
            <a:r>
              <a:rPr lang="en-US" dirty="0" err="1" smtClean="0">
                <a:solidFill>
                  <a:srgbClr val="002060"/>
                </a:solidFill>
              </a:rPr>
              <a:t>Allyl</a:t>
            </a:r>
            <a:r>
              <a:rPr lang="en-US" dirty="0" smtClean="0">
                <a:solidFill>
                  <a:srgbClr val="002060"/>
                </a:solidFill>
              </a:rPr>
              <a:t> chloride.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Common Reactions shown by </a:t>
            </a:r>
            <a:r>
              <a:rPr lang="en-US" dirty="0" err="1" smtClean="0">
                <a:solidFill>
                  <a:srgbClr val="002060"/>
                </a:solidFill>
              </a:rPr>
              <a:t>Allyl</a:t>
            </a:r>
            <a:r>
              <a:rPr lang="en-US" dirty="0" smtClean="0">
                <a:solidFill>
                  <a:srgbClr val="002060"/>
                </a:solidFill>
              </a:rPr>
              <a:t> Chloride.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Comparision</a:t>
            </a:r>
            <a:r>
              <a:rPr lang="en-US" dirty="0" smtClean="0">
                <a:solidFill>
                  <a:srgbClr val="002060"/>
                </a:solidFill>
              </a:rPr>
              <a:t> of Vinyl and </a:t>
            </a:r>
            <a:r>
              <a:rPr lang="en-US" dirty="0" err="1" smtClean="0">
                <a:solidFill>
                  <a:srgbClr val="002060"/>
                </a:solidFill>
              </a:rPr>
              <a:t>allyl</a:t>
            </a:r>
            <a:r>
              <a:rPr lang="en-US" dirty="0" smtClean="0">
                <a:solidFill>
                  <a:srgbClr val="002060"/>
                </a:solidFill>
              </a:rPr>
              <a:t> Chloride.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Introduction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0070C0"/>
                </a:solidFill>
              </a:rPr>
              <a:t>Vinyl Chloride is the compound obtained by replacing on of the hydrogen atom in ethylene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In vinyl Chloride , Chlorine atom is  bonded to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</a:t>
            </a:r>
            <a:r>
              <a:rPr lang="en-US" dirty="0" smtClean="0">
                <a:solidFill>
                  <a:srgbClr val="FF0000"/>
                </a:solidFill>
              </a:rPr>
              <a:t>2 hybridized carbon atom of the C=C bond.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  <p:pic>
        <p:nvPicPr>
          <p:cNvPr id="39938" name="Picture 2" descr="File:Vinyl-chloride-3D-balls.png - Wikimedia Comm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134100" y="4343400"/>
            <a:ext cx="3657600" cy="1924051"/>
          </a:xfrm>
          <a:prstGeom prst="rect">
            <a:avLst/>
          </a:prstGeom>
          <a:noFill/>
        </p:spPr>
      </p:pic>
      <p:pic>
        <p:nvPicPr>
          <p:cNvPr id="39940" name="Picture 4" descr="File:Vinyl-chloride-2D.svg - Wikimedia Common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8700" y="4267200"/>
            <a:ext cx="4114800" cy="2057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Synthesis of Vinyl Chloride from Acetylene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  <p:pic>
        <p:nvPicPr>
          <p:cNvPr id="57346" name="Picture 2" descr="How is acetylene converted to i Westron ii Vinyl c class 12 chemistry CB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00" y="2209800"/>
            <a:ext cx="8534400" cy="2667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686300" y="3200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Hg2Cl2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14900" y="38100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433 K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944100" cy="1524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Reactions of Vinyl Chloride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2060"/>
                </a:solidFill>
                <a:latin typeface="Arial Rounded MT Bold" pitchFamily="34" charset="0"/>
              </a:rPr>
              <a:t>Reactions with Aqueous KOH(</a:t>
            </a:r>
            <a:r>
              <a:rPr lang="en-US" sz="2400" b="1" dirty="0" smtClean="0">
                <a:solidFill>
                  <a:srgbClr val="002060"/>
                </a:solidFill>
                <a:latin typeface="Arial Rounded MT Bold" pitchFamily="34" charset="0"/>
              </a:rPr>
              <a:t>Substitution reaction)</a:t>
            </a:r>
            <a:endParaRPr lang="en-US" sz="2400" b="1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CH2=CH-</a:t>
            </a:r>
            <a:r>
              <a:rPr lang="en-US" dirty="0" err="1" smtClean="0">
                <a:solidFill>
                  <a:srgbClr val="FF0000"/>
                </a:solidFill>
              </a:rPr>
              <a:t>Cl</a:t>
            </a:r>
            <a:r>
              <a:rPr lang="en-US" dirty="0" smtClean="0">
                <a:solidFill>
                  <a:srgbClr val="FF0000"/>
                </a:solidFill>
              </a:rPr>
              <a:t> + KOH(</a:t>
            </a:r>
            <a:r>
              <a:rPr lang="en-US" dirty="0" err="1" smtClean="0">
                <a:solidFill>
                  <a:srgbClr val="FF0000"/>
                </a:solidFill>
              </a:rPr>
              <a:t>aq</a:t>
            </a:r>
            <a:r>
              <a:rPr lang="en-US" dirty="0" smtClean="0">
                <a:solidFill>
                  <a:srgbClr val="FF0000"/>
                </a:solidFill>
              </a:rPr>
              <a:t>) 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→ CH2=CH-OH + </a:t>
            </a:r>
            <a:r>
              <a:rPr lang="en-US" dirty="0" err="1" smtClean="0">
                <a:solidFill>
                  <a:srgbClr val="FF0000"/>
                </a:solidFill>
                <a:latin typeface="Arial"/>
                <a:cs typeface="Arial"/>
              </a:rPr>
              <a:t>KCl</a:t>
            </a:r>
            <a:endParaRPr lang="en-US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Vinyl chloride on heating with aqueous KOH at high temp. under high pressure gives vinyl alcohol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 Rounded MT Bold" pitchFamily="34" charset="0"/>
              </a:rPr>
              <a:t>Reactions with </a:t>
            </a:r>
            <a:r>
              <a:rPr lang="en-US" b="1" dirty="0" err="1" smtClean="0">
                <a:solidFill>
                  <a:srgbClr val="FF0000"/>
                </a:solidFill>
                <a:latin typeface="Arial Rounded MT Bold" pitchFamily="34" charset="0"/>
              </a:rPr>
              <a:t>Alcholic</a:t>
            </a:r>
            <a:r>
              <a:rPr lang="en-US" b="1" dirty="0" smtClean="0">
                <a:solidFill>
                  <a:srgbClr val="FF0000"/>
                </a:solidFill>
                <a:latin typeface="Arial Rounded MT Bold" pitchFamily="34" charset="0"/>
              </a:rPr>
              <a:t>  KOH(Elimination  </a:t>
            </a:r>
            <a:r>
              <a:rPr lang="en-US" b="1" dirty="0" smtClean="0">
                <a:solidFill>
                  <a:srgbClr val="FF0000"/>
                </a:solidFill>
                <a:latin typeface="Arial Rounded MT Bold" pitchFamily="34" charset="0"/>
              </a:rPr>
              <a:t>reaction</a:t>
            </a:r>
            <a:r>
              <a:rPr lang="en-US" b="1" dirty="0" smtClean="0">
                <a:solidFill>
                  <a:srgbClr val="FF0000"/>
                </a:solidFill>
                <a:latin typeface="Arial Rounded MT Bold" pitchFamily="34" charset="0"/>
              </a:rPr>
              <a:t>)</a:t>
            </a:r>
          </a:p>
          <a:p>
            <a:r>
              <a:rPr lang="en-US" sz="2400" b="1" dirty="0" smtClean="0">
                <a:solidFill>
                  <a:srgbClr val="6B0764"/>
                </a:solidFill>
              </a:rPr>
              <a:t>CH2=CH-</a:t>
            </a:r>
            <a:r>
              <a:rPr lang="en-US" sz="2400" b="1" dirty="0" err="1" smtClean="0">
                <a:solidFill>
                  <a:srgbClr val="6B0764"/>
                </a:solidFill>
              </a:rPr>
              <a:t>Cl</a:t>
            </a:r>
            <a:r>
              <a:rPr lang="en-US" sz="2400" b="1" dirty="0" smtClean="0">
                <a:solidFill>
                  <a:srgbClr val="6B0764"/>
                </a:solidFill>
              </a:rPr>
              <a:t> + </a:t>
            </a:r>
            <a:r>
              <a:rPr lang="en-US" sz="2400" b="1" dirty="0" smtClean="0">
                <a:solidFill>
                  <a:srgbClr val="6B0764"/>
                </a:solidFill>
              </a:rPr>
              <a:t>KOH(alcoholic)  </a:t>
            </a:r>
            <a:r>
              <a:rPr lang="en-US" sz="2400" b="1" dirty="0" smtClean="0">
                <a:solidFill>
                  <a:srgbClr val="6B0764"/>
                </a:solidFill>
                <a:latin typeface="Arial"/>
                <a:cs typeface="Arial"/>
              </a:rPr>
              <a:t>→CH≡ CH + </a:t>
            </a:r>
            <a:r>
              <a:rPr lang="en-US" sz="2400" b="1" dirty="0" err="1" smtClean="0">
                <a:solidFill>
                  <a:srgbClr val="6B0764"/>
                </a:solidFill>
                <a:latin typeface="Arial"/>
                <a:cs typeface="Arial"/>
              </a:rPr>
              <a:t>KCl</a:t>
            </a:r>
            <a:r>
              <a:rPr lang="en-US" sz="2400" b="1" dirty="0" smtClean="0">
                <a:solidFill>
                  <a:srgbClr val="6B0764"/>
                </a:solidFill>
                <a:latin typeface="Arial"/>
                <a:cs typeface="Arial"/>
              </a:rPr>
              <a:t> +H2O</a:t>
            </a:r>
          </a:p>
          <a:p>
            <a:r>
              <a:rPr lang="en-US" sz="2000" b="1" dirty="0" smtClean="0">
                <a:solidFill>
                  <a:srgbClr val="00B0F0"/>
                </a:solidFill>
                <a:latin typeface="Arial"/>
                <a:cs typeface="Arial"/>
              </a:rPr>
              <a:t>CH2=CH-CH-</a:t>
            </a:r>
            <a:r>
              <a:rPr lang="en-US" sz="2000" b="1" dirty="0" err="1" smtClean="0">
                <a:solidFill>
                  <a:srgbClr val="00B0F0"/>
                </a:solidFill>
                <a:latin typeface="Arial"/>
                <a:cs typeface="Arial"/>
              </a:rPr>
              <a:t>Cl</a:t>
            </a:r>
            <a:r>
              <a:rPr lang="en-US" sz="2000" b="1" dirty="0" smtClean="0">
                <a:solidFill>
                  <a:srgbClr val="00B0F0"/>
                </a:solidFill>
                <a:latin typeface="Arial"/>
                <a:cs typeface="Arial"/>
              </a:rPr>
              <a:t> +</a:t>
            </a:r>
            <a:r>
              <a:rPr lang="en-US" sz="2000" b="1" dirty="0" smtClean="0">
                <a:solidFill>
                  <a:srgbClr val="00B0F0"/>
                </a:solidFill>
              </a:rPr>
              <a:t> + KOH(alcoholic) </a:t>
            </a:r>
            <a:r>
              <a:rPr lang="en-US" sz="2000" b="1" dirty="0" smtClean="0">
                <a:solidFill>
                  <a:srgbClr val="00B0F0"/>
                </a:solidFill>
                <a:latin typeface="Arial"/>
                <a:cs typeface="Arial"/>
              </a:rPr>
              <a:t>→ CH2=C=CH2 +</a:t>
            </a:r>
            <a:r>
              <a:rPr lang="en-US" sz="2000" b="1" dirty="0" err="1" smtClean="0">
                <a:solidFill>
                  <a:srgbClr val="00B0F0"/>
                </a:solidFill>
                <a:latin typeface="Arial"/>
                <a:cs typeface="Arial"/>
              </a:rPr>
              <a:t>KCl</a:t>
            </a:r>
            <a:r>
              <a:rPr lang="en-US" sz="2000" b="1" dirty="0" smtClean="0">
                <a:solidFill>
                  <a:srgbClr val="00B0F0"/>
                </a:solidFill>
                <a:latin typeface="Arial"/>
                <a:cs typeface="Arial"/>
              </a:rPr>
              <a:t> +H2O</a:t>
            </a:r>
            <a:endParaRPr lang="en-US" sz="20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Comparison of reactivity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 of Vinyl and </a:t>
            </a:r>
            <a:r>
              <a:rPr lang="en-US" dirty="0" err="1" smtClean="0">
                <a:solidFill>
                  <a:srgbClr val="C00000"/>
                </a:solidFill>
              </a:rPr>
              <a:t>Allyl</a:t>
            </a:r>
            <a:r>
              <a:rPr lang="en-US" dirty="0" smtClean="0">
                <a:solidFill>
                  <a:srgbClr val="C00000"/>
                </a:solidFill>
              </a:rPr>
              <a:t> chloride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Percentage of ‘S’ Character  in C-</a:t>
            </a:r>
            <a:r>
              <a:rPr lang="en-US" dirty="0" err="1" smtClean="0">
                <a:solidFill>
                  <a:srgbClr val="FF0000"/>
                </a:solidFill>
              </a:rPr>
              <a:t>Cl</a:t>
            </a:r>
            <a:r>
              <a:rPr lang="en-US" dirty="0" smtClean="0">
                <a:solidFill>
                  <a:srgbClr val="FF0000"/>
                </a:solidFill>
              </a:rPr>
              <a:t> Bond:</a:t>
            </a:r>
          </a:p>
          <a:p>
            <a:r>
              <a:rPr lang="en-US" dirty="0" smtClean="0"/>
              <a:t>Chlorine atom in </a:t>
            </a:r>
            <a:r>
              <a:rPr lang="en-US" dirty="0" err="1" smtClean="0"/>
              <a:t>vinylchloride</a:t>
            </a:r>
            <a:r>
              <a:rPr lang="en-US" dirty="0" smtClean="0"/>
              <a:t> is attached to sp2 </a:t>
            </a:r>
            <a:r>
              <a:rPr lang="en-US" dirty="0" err="1" smtClean="0"/>
              <a:t>hybridised</a:t>
            </a:r>
            <a:r>
              <a:rPr lang="en-US" dirty="0" smtClean="0"/>
              <a:t> carbon where as chlorine atom in </a:t>
            </a:r>
            <a:r>
              <a:rPr lang="en-US" dirty="0" err="1" smtClean="0"/>
              <a:t>allyl</a:t>
            </a:r>
            <a:r>
              <a:rPr lang="en-US" dirty="0" smtClean="0"/>
              <a:t> chloride is attached to sp3 </a:t>
            </a:r>
            <a:r>
              <a:rPr lang="en-US" dirty="0" err="1" smtClean="0"/>
              <a:t>hybridised</a:t>
            </a:r>
            <a:r>
              <a:rPr lang="en-US" dirty="0" smtClean="0"/>
              <a:t> carbon.</a:t>
            </a:r>
          </a:p>
          <a:p>
            <a:r>
              <a:rPr lang="en-US" dirty="0" smtClean="0">
                <a:latin typeface="Arial"/>
                <a:cs typeface="Arial"/>
              </a:rPr>
              <a:t>% of s-character in vinyl chloride is 33.30 whereas in </a:t>
            </a:r>
            <a:r>
              <a:rPr lang="en-US" dirty="0" err="1" smtClean="0">
                <a:latin typeface="Arial"/>
                <a:cs typeface="Arial"/>
              </a:rPr>
              <a:t>allyl</a:t>
            </a:r>
            <a:r>
              <a:rPr lang="en-US" dirty="0" smtClean="0">
                <a:latin typeface="Arial"/>
                <a:cs typeface="Arial"/>
              </a:rPr>
              <a:t> chloride it is 25%</a:t>
            </a:r>
          </a:p>
          <a:p>
            <a:r>
              <a:rPr lang="en-US" dirty="0" smtClean="0">
                <a:solidFill>
                  <a:srgbClr val="0070C0"/>
                </a:solidFill>
                <a:latin typeface="Arial"/>
                <a:cs typeface="Arial"/>
              </a:rPr>
              <a:t>More the % of s-character </a:t>
            </a:r>
            <a:r>
              <a:rPr lang="en-US" dirty="0" err="1" smtClean="0">
                <a:solidFill>
                  <a:srgbClr val="0070C0"/>
                </a:solidFill>
                <a:latin typeface="Arial"/>
                <a:cs typeface="Arial"/>
              </a:rPr>
              <a:t>stroger</a:t>
            </a:r>
            <a:r>
              <a:rPr lang="en-US" dirty="0" smtClean="0">
                <a:solidFill>
                  <a:srgbClr val="0070C0"/>
                </a:solidFill>
                <a:latin typeface="Arial"/>
                <a:cs typeface="Arial"/>
              </a:rPr>
              <a:t> is the bond, hence vinyl chloride is less reactive as compare to </a:t>
            </a:r>
            <a:r>
              <a:rPr lang="en-US" dirty="0" err="1" smtClean="0">
                <a:solidFill>
                  <a:srgbClr val="0070C0"/>
                </a:solidFill>
                <a:latin typeface="Arial"/>
                <a:cs typeface="Arial"/>
              </a:rPr>
              <a:t>allyl</a:t>
            </a:r>
            <a:r>
              <a:rPr lang="en-US" dirty="0" smtClean="0">
                <a:solidFill>
                  <a:srgbClr val="0070C0"/>
                </a:solidFill>
                <a:latin typeface="Arial"/>
                <a:cs typeface="Arial"/>
              </a:rPr>
              <a:t> chloride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Double Bond Character in C-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bond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-Orbital on chloride in vinyl chloride interacts with adjacent </a:t>
            </a:r>
            <a:r>
              <a:rPr lang="en-US" dirty="0" smtClean="0">
                <a:solidFill>
                  <a:srgbClr val="FF0000"/>
                </a:solidFill>
                <a:latin typeface="Century Schoolbook"/>
              </a:rPr>
              <a:t>-bond resulting in the formation of delocalization </a:t>
            </a:r>
            <a:r>
              <a:rPr lang="en-US" dirty="0" smtClean="0">
                <a:solidFill>
                  <a:srgbClr val="FF0000"/>
                </a:solidFill>
                <a:latin typeface="Century Schoolbook"/>
              </a:rPr>
              <a:t>of -bond </a:t>
            </a:r>
            <a:r>
              <a:rPr lang="en-US" dirty="0" smtClean="0">
                <a:solidFill>
                  <a:srgbClr val="FF0000"/>
                </a:solidFill>
                <a:latin typeface="Century Schoolbook"/>
              </a:rPr>
              <a:t>, Due to this </a:t>
            </a:r>
            <a:r>
              <a:rPr lang="en-US" dirty="0" err="1" smtClean="0">
                <a:solidFill>
                  <a:srgbClr val="FF0000"/>
                </a:solidFill>
                <a:latin typeface="Century Schoolbook"/>
              </a:rPr>
              <a:t>delocalization,c-cl</a:t>
            </a:r>
            <a:r>
              <a:rPr lang="en-US" dirty="0" smtClean="0">
                <a:solidFill>
                  <a:srgbClr val="FF0000"/>
                </a:solidFill>
                <a:latin typeface="Century Schoolbook"/>
              </a:rPr>
              <a:t> bond acquires partial double bond character.</a:t>
            </a:r>
          </a:p>
          <a:p>
            <a:r>
              <a:rPr lang="en-US" dirty="0" smtClean="0">
                <a:solidFill>
                  <a:srgbClr val="00B0F0"/>
                </a:solidFill>
                <a:latin typeface="Century Schoolbook"/>
              </a:rPr>
              <a:t>In case of </a:t>
            </a:r>
            <a:r>
              <a:rPr lang="en-US" dirty="0" err="1" smtClean="0">
                <a:solidFill>
                  <a:srgbClr val="00B0F0"/>
                </a:solidFill>
                <a:latin typeface="Century Schoolbook"/>
              </a:rPr>
              <a:t>allyl</a:t>
            </a:r>
            <a:r>
              <a:rPr lang="en-US" dirty="0" smtClean="0">
                <a:solidFill>
                  <a:srgbClr val="00B0F0"/>
                </a:solidFill>
                <a:latin typeface="Century Schoolbook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entury Schoolbook"/>
              </a:rPr>
              <a:t>choride</a:t>
            </a:r>
            <a:r>
              <a:rPr lang="en-US" dirty="0" smtClean="0">
                <a:solidFill>
                  <a:srgbClr val="00B0F0"/>
                </a:solidFill>
                <a:latin typeface="Century Schoolbook"/>
              </a:rPr>
              <a:t> ,p-orbital on chlorine and -bond are separated by sp3 </a:t>
            </a:r>
            <a:r>
              <a:rPr lang="en-US" dirty="0" err="1" smtClean="0">
                <a:solidFill>
                  <a:srgbClr val="00B0F0"/>
                </a:solidFill>
                <a:latin typeface="Century Schoolbook"/>
              </a:rPr>
              <a:t>hybridised</a:t>
            </a:r>
            <a:r>
              <a:rPr lang="en-US" dirty="0" smtClean="0">
                <a:solidFill>
                  <a:srgbClr val="00B0F0"/>
                </a:solidFill>
                <a:latin typeface="Century Schoolbook"/>
              </a:rPr>
              <a:t> carbon atom hence delocalization of pi-molecular orbital are not possible hence vinyl chloride is less reactive than </a:t>
            </a:r>
            <a:r>
              <a:rPr lang="en-US" dirty="0" err="1" smtClean="0">
                <a:solidFill>
                  <a:srgbClr val="00B0F0"/>
                </a:solidFill>
                <a:latin typeface="Century Schoolbook"/>
              </a:rPr>
              <a:t>allyl</a:t>
            </a:r>
            <a:r>
              <a:rPr lang="en-US" dirty="0" smtClean="0">
                <a:solidFill>
                  <a:srgbClr val="00B0F0"/>
                </a:solidFill>
                <a:latin typeface="Century Schoolbook"/>
              </a:rPr>
              <a:t> chloride.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143000"/>
            <a:ext cx="92583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Extra Stability of </a:t>
            </a:r>
            <a:r>
              <a:rPr lang="en-US" dirty="0" err="1" smtClean="0">
                <a:solidFill>
                  <a:srgbClr val="00B050"/>
                </a:solidFill>
              </a:rPr>
              <a:t>Allyl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carbocation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36866" name="Picture 2" descr="Illustrated Glossary of Organic Chemistry - Allyl carboca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00" y="2057400"/>
            <a:ext cx="8458200" cy="1371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781300" y="35814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Resonating Structure of </a:t>
            </a:r>
            <a:r>
              <a:rPr lang="en-US" dirty="0" err="1" smtClean="0">
                <a:solidFill>
                  <a:srgbClr val="FF0000"/>
                </a:solidFill>
              </a:rPr>
              <a:t>Allyl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Carbocation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868" name="AutoShape 4" descr="Learn About Vinylic Carbocation | Cheg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0" name="AutoShape 6" descr="Learn About Vinylic Carbocation | Cheg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AutoShape 8" descr="Learn About Vinylic Carbocation | Cheg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AutoShape 10" descr="image"/>
          <p:cNvSpPr>
            <a:spLocks noChangeAspect="1" noChangeArrowheads="1"/>
          </p:cNvSpPr>
          <p:nvPr/>
        </p:nvSpPr>
        <p:spPr bwMode="auto">
          <a:xfrm>
            <a:off x="155575" y="-746125"/>
            <a:ext cx="15621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00100" y="41910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No resonating  structure are possible for vinyl </a:t>
            </a:r>
            <a:r>
              <a:rPr lang="en-US" dirty="0" err="1" smtClean="0"/>
              <a:t>carbocation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52500" y="4953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More reactivity of </a:t>
            </a:r>
            <a:r>
              <a:rPr lang="en-US" dirty="0" err="1" smtClean="0"/>
              <a:t>allyl</a:t>
            </a:r>
            <a:r>
              <a:rPr lang="en-US" dirty="0" smtClean="0"/>
              <a:t> </a:t>
            </a:r>
            <a:r>
              <a:rPr lang="en-US" dirty="0" err="1" smtClean="0"/>
              <a:t>carbocation</a:t>
            </a:r>
            <a:r>
              <a:rPr lang="en-US" dirty="0" smtClean="0"/>
              <a:t> than a vinyl chloride is also supported by the fact that vinyl </a:t>
            </a:r>
            <a:r>
              <a:rPr lang="en-US" dirty="0" err="1" smtClean="0"/>
              <a:t>carbocation</a:t>
            </a:r>
            <a:r>
              <a:rPr lang="en-US" dirty="0" smtClean="0"/>
              <a:t> are relatively unstable and </a:t>
            </a:r>
            <a:r>
              <a:rPr lang="en-US" dirty="0" err="1" smtClean="0"/>
              <a:t>allyl</a:t>
            </a:r>
            <a:r>
              <a:rPr lang="en-US" dirty="0" smtClean="0"/>
              <a:t> </a:t>
            </a:r>
            <a:r>
              <a:rPr lang="en-US" dirty="0" err="1" smtClean="0"/>
              <a:t>carbocations</a:t>
            </a:r>
            <a:r>
              <a:rPr lang="en-US" dirty="0" smtClean="0"/>
              <a:t> are stabilized by resonance as shown above hence </a:t>
            </a:r>
            <a:r>
              <a:rPr lang="en-US" dirty="0" err="1" smtClean="0"/>
              <a:t>allyl</a:t>
            </a:r>
            <a:r>
              <a:rPr lang="en-US" dirty="0" smtClean="0"/>
              <a:t> chloride are more reactive than vinyl chloride.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838200"/>
            <a:ext cx="9353550" cy="1371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 case of </a:t>
            </a:r>
            <a:r>
              <a:rPr lang="en-US" dirty="0" err="1" smtClean="0">
                <a:solidFill>
                  <a:srgbClr val="FF0000"/>
                </a:solidFill>
              </a:rPr>
              <a:t>chloroethylene</a:t>
            </a:r>
            <a:r>
              <a:rPr lang="en-US" dirty="0" smtClean="0">
                <a:solidFill>
                  <a:srgbClr val="FF0000"/>
                </a:solidFill>
              </a:rPr>
              <a:t> , halogen is </a:t>
            </a:r>
            <a:r>
              <a:rPr lang="en-US" dirty="0" err="1" smtClean="0">
                <a:solidFill>
                  <a:srgbClr val="FF0000"/>
                </a:solidFill>
              </a:rPr>
              <a:t>attatached</a:t>
            </a:r>
            <a:r>
              <a:rPr lang="en-US" dirty="0" smtClean="0">
                <a:solidFill>
                  <a:srgbClr val="FF0000"/>
                </a:solidFill>
              </a:rPr>
              <a:t> to which type of carbon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lphaUcPeriod"/>
            </a:pPr>
            <a:r>
              <a:rPr lang="en-US" dirty="0" smtClean="0"/>
              <a:t>Sp</a:t>
            </a:r>
          </a:p>
          <a:p>
            <a:pPr marL="624078" indent="-514350">
              <a:buFont typeface="+mj-lt"/>
              <a:buAutoNum type="alphaUcPeriod"/>
            </a:pPr>
            <a:r>
              <a:rPr lang="en-US" dirty="0" smtClean="0"/>
              <a:t>Sp2</a:t>
            </a:r>
          </a:p>
          <a:p>
            <a:pPr marL="624078" indent="-514350">
              <a:buFont typeface="+mj-lt"/>
              <a:buAutoNum type="alphaUcPeriod"/>
            </a:pPr>
            <a:r>
              <a:rPr lang="en-US" dirty="0" smtClean="0"/>
              <a:t>Sp3</a:t>
            </a:r>
          </a:p>
          <a:p>
            <a:pPr marL="624078" indent="-514350">
              <a:buFont typeface="+mj-lt"/>
              <a:buAutoNum type="alphaUcPeriod"/>
            </a:pPr>
            <a:r>
              <a:rPr lang="en-US" dirty="0" smtClean="0"/>
              <a:t>sp2d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71500" y="2743200"/>
            <a:ext cx="1524000" cy="457200"/>
          </a:xfrm>
          <a:prstGeom prst="roundRect">
            <a:avLst/>
          </a:prstGeom>
          <a:noFill/>
          <a:ln w="38100" cmpd="sng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622</TotalTime>
  <Words>430</Words>
  <Application>Microsoft Office PowerPoint</Application>
  <PresentationFormat>35mm Slides</PresentationFormat>
  <Paragraphs>59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  <vt:variant>
        <vt:lpstr>Custom Shows</vt:lpstr>
      </vt:variant>
      <vt:variant>
        <vt:i4>1</vt:i4>
      </vt:variant>
    </vt:vector>
  </HeadingPairs>
  <TitlesOfParts>
    <vt:vector size="12" baseType="lpstr">
      <vt:lpstr>Urban</vt:lpstr>
      <vt:lpstr>Shri. Shivaji  Education Society Amravati’s SHRI.SHIVAJI SCIENCE &amp;  ARTS COLLEGE, CHIKHLI.</vt:lpstr>
      <vt:lpstr>CONTENT/SYLLABUS</vt:lpstr>
      <vt:lpstr>Introduction</vt:lpstr>
      <vt:lpstr>Synthesis of Vinyl Chloride from Acetylene</vt:lpstr>
      <vt:lpstr>Reactions of Vinyl Chloride</vt:lpstr>
      <vt:lpstr>Comparison of reactivity  of Vinyl and Allyl chloride </vt:lpstr>
      <vt:lpstr>Double Bond Character in C-Cl bond</vt:lpstr>
      <vt:lpstr>Extra Stability of Allyl carbocation</vt:lpstr>
      <vt:lpstr>In case of chloroethylene , halogen is attatached to which type of carbon</vt:lpstr>
      <vt:lpstr>Thanks !!!</vt:lpstr>
      <vt:lpstr>Custom Show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Shri.Shivaji Education Society Amravati’s SHRI.SHIVAJI SCIENCE &amp; AND ARTS COLLEGE,CHIKHLI.</dc:title>
  <dc:creator>sandip</dc:creator>
  <cp:lastModifiedBy>User</cp:lastModifiedBy>
  <cp:revision>71</cp:revision>
  <dcterms:created xsi:type="dcterms:W3CDTF">2006-08-16T00:00:00Z</dcterms:created>
  <dcterms:modified xsi:type="dcterms:W3CDTF">2021-07-27T08:47:22Z</dcterms:modified>
</cp:coreProperties>
</file>